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1.wav" ContentType="audio/wav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  <p:sldMasterId id="2147483652" r:id="rId2"/>
    <p:sldMasterId id="2147483656" r:id="rId3"/>
  </p:sldMasterIdLst>
  <p:notesMasterIdLst>
    <p:notesMasterId r:id="rId43"/>
  </p:notesMasterIdLst>
  <p:sldIdLst>
    <p:sldId id="304" r:id="rId4"/>
    <p:sldId id="298" r:id="rId5"/>
    <p:sldId id="258" r:id="rId6"/>
    <p:sldId id="314" r:id="rId7"/>
    <p:sldId id="315" r:id="rId8"/>
    <p:sldId id="318" r:id="rId9"/>
    <p:sldId id="346" r:id="rId10"/>
    <p:sldId id="354" r:id="rId11"/>
    <p:sldId id="355" r:id="rId12"/>
    <p:sldId id="357" r:id="rId13"/>
    <p:sldId id="356" r:id="rId14"/>
    <p:sldId id="358" r:id="rId15"/>
    <p:sldId id="359" r:id="rId16"/>
    <p:sldId id="348" r:id="rId17"/>
    <p:sldId id="366" r:id="rId18"/>
    <p:sldId id="371" r:id="rId19"/>
    <p:sldId id="367" r:id="rId20"/>
    <p:sldId id="368" r:id="rId21"/>
    <p:sldId id="370" r:id="rId22"/>
    <p:sldId id="369" r:id="rId23"/>
    <p:sldId id="351" r:id="rId24"/>
    <p:sldId id="349" r:id="rId25"/>
    <p:sldId id="347" r:id="rId26"/>
    <p:sldId id="350" r:id="rId27"/>
    <p:sldId id="352" r:id="rId28"/>
    <p:sldId id="353" r:id="rId29"/>
    <p:sldId id="328" r:id="rId30"/>
    <p:sldId id="361" r:id="rId31"/>
    <p:sldId id="360" r:id="rId32"/>
    <p:sldId id="363" r:id="rId33"/>
    <p:sldId id="364" r:id="rId34"/>
    <p:sldId id="362" r:id="rId35"/>
    <p:sldId id="332" r:id="rId36"/>
    <p:sldId id="301" r:id="rId37"/>
    <p:sldId id="335" r:id="rId38"/>
    <p:sldId id="372" r:id="rId39"/>
    <p:sldId id="303" r:id="rId40"/>
    <p:sldId id="344" r:id="rId41"/>
    <p:sldId id="373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9" autoAdjust="0"/>
    <p:restoredTop sz="94660" autoAdjust="0"/>
  </p:normalViewPr>
  <p:slideViewPr>
    <p:cSldViewPr>
      <p:cViewPr varScale="1">
        <p:scale>
          <a:sx n="89" d="100"/>
          <a:sy n="89" d="100"/>
        </p:scale>
        <p:origin x="732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B1B66-F3EE-4F0D-95E9-FE23E9477C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3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6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93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8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61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0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d2db07709c0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.docx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0541" y="2536977"/>
            <a:ext cx="267413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霸笔笔记</a:t>
            </a:r>
            <a:endParaRPr lang="en-US" altLang="zh-CN" sz="4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（安卓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382" y="4357696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32681" y="926559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3518"/>
            <a:ext cx="698842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11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7814"/>
            <a:ext cx="7247186" cy="434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40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5" y="267494"/>
            <a:ext cx="639897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54760" y="4693632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待办事项模块</a:t>
            </a:r>
            <a:r>
              <a:rPr lang="en-US" altLang="zh-CN" dirty="0"/>
              <a:t>5</a:t>
            </a:r>
            <a:r>
              <a:rPr lang="zh-CN" altLang="en-US" dirty="0"/>
              <a:t>以及日程模块</a:t>
            </a:r>
            <a:r>
              <a:rPr lang="en-US" altLang="zh-CN" dirty="0"/>
              <a:t>6</a:t>
            </a:r>
            <a:r>
              <a:rPr lang="zh-CN" altLang="en-US" dirty="0"/>
              <a:t>也同笔记和日记的测试模块一致</a:t>
            </a:r>
          </a:p>
        </p:txBody>
      </p:sp>
    </p:spTree>
    <p:extLst>
      <p:ext uri="{BB962C8B-B14F-4D97-AF65-F5344CB8AC3E}">
        <p14:creationId xmlns:p14="http://schemas.microsoft.com/office/powerpoint/2010/main" val="65003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9502"/>
            <a:ext cx="721481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67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① 单元测试情况</a:t>
            </a:r>
          </a:p>
        </p:txBody>
      </p:sp>
    </p:spTree>
    <p:extLst>
      <p:ext uri="{BB962C8B-B14F-4D97-AF65-F5344CB8AC3E}">
        <p14:creationId xmlns:p14="http://schemas.microsoft.com/office/powerpoint/2010/main" val="125246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699792" y="166425"/>
            <a:ext cx="47852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注册模块测试</a:t>
            </a:r>
          </a:p>
        </p:txBody>
      </p:sp>
      <p:pic>
        <p:nvPicPr>
          <p:cNvPr id="20482" name="Picture 2" descr="C:\Users\NIJIAL~1\AppData\Local\Temp\WeChat Files\349631322723662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77" y="987574"/>
            <a:ext cx="2160240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NIJIAL~1\AppData\Local\Temp\WeChat Files\6326243326524788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74" y="983043"/>
            <a:ext cx="2160241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156450" y="2237926"/>
            <a:ext cx="1987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此时进入登陆界面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3528" y="2209293"/>
            <a:ext cx="1987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邮箱不能为空</a:t>
            </a:r>
          </a:p>
        </p:txBody>
      </p:sp>
    </p:spTree>
    <p:extLst>
      <p:ext uri="{BB962C8B-B14F-4D97-AF65-F5344CB8AC3E}">
        <p14:creationId xmlns:p14="http://schemas.microsoft.com/office/powerpoint/2010/main" val="55548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NIJIAL~1\AppData\Local\Temp\WeChat Files\1955393139332826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97"/>
            <a:ext cx="2652590" cy="41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NIJIAL~1\AppData\Local\Temp\WeChat Files\3931764152401974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59356"/>
            <a:ext cx="2736304" cy="42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059832" y="51470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登陆模块测试</a:t>
            </a:r>
          </a:p>
        </p:txBody>
      </p:sp>
    </p:spTree>
    <p:extLst>
      <p:ext uri="{BB962C8B-B14F-4D97-AF65-F5344CB8AC3E}">
        <p14:creationId xmlns:p14="http://schemas.microsoft.com/office/powerpoint/2010/main" val="393681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3059832" y="244475"/>
            <a:ext cx="4713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功能模块测试</a:t>
            </a:r>
          </a:p>
        </p:txBody>
      </p:sp>
      <p:pic>
        <p:nvPicPr>
          <p:cNvPr id="21507" name="Picture 3" descr="C:\Users\NIJIAL~1\AppData\Local\Temp\WeChat Files\963809381083562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2" y="952500"/>
            <a:ext cx="2201800" cy="39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NIJIAL~1\AppData\Local\Temp\WeChat Files\2192482506116842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03" y="952500"/>
            <a:ext cx="2174762" cy="386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059832" y="2263324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</a:rPr>
              <a:t>列表里有各个分类，可自定义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64288" y="2427734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</a:rPr>
              <a:t>所有显示全部笔记记录</a:t>
            </a:r>
          </a:p>
        </p:txBody>
      </p:sp>
    </p:spTree>
    <p:extLst>
      <p:ext uri="{BB962C8B-B14F-4D97-AF65-F5344CB8AC3E}">
        <p14:creationId xmlns:p14="http://schemas.microsoft.com/office/powerpoint/2010/main" val="423633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NIJIAL~1\AppData\Local\Temp\WeChat Files\8921081047409265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3518"/>
            <a:ext cx="2256700" cy="4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NIJIAL~1\AppData\Local\Temp\WeChat Files\4431473647946009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55526"/>
            <a:ext cx="2239973" cy="39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399428" y="1419622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不同分类显示不同记录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2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NIJIAL~1\AppData\Local\Temp\WeChat Files\919243227456055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3163"/>
            <a:ext cx="2448272" cy="435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NIJIAL~1\AppData\Local\Temp\WeChat Files\3153595417269633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78" y="433163"/>
            <a:ext cx="2418090" cy="42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399428" y="1419622"/>
            <a:ext cx="17843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长按并拖动手指可以调整笔记文件夹顺序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73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组内人员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项目经理：高兴欣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组员：倪嘉玲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组员：王晨旭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555776" y="232392"/>
            <a:ext cx="4713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删除功能模块测试</a:t>
            </a:r>
          </a:p>
        </p:txBody>
      </p:sp>
      <p:pic>
        <p:nvPicPr>
          <p:cNvPr id="23554" name="Picture 2" descr="C:\Users\NIJIAL~1\AppData\Local\Temp\WeChat Files\3840889217746902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9582"/>
            <a:ext cx="2022674" cy="35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059832" y="1444620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点右上角可见删除选项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42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② 集成测试情况</a:t>
            </a:r>
          </a:p>
        </p:txBody>
      </p:sp>
    </p:spTree>
    <p:extLst>
      <p:ext uri="{BB962C8B-B14F-4D97-AF65-F5344CB8AC3E}">
        <p14:creationId xmlns:p14="http://schemas.microsoft.com/office/powerpoint/2010/main" val="113817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23528" y="791986"/>
            <a:ext cx="85042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先对主控制模块进行测试，将存根程序代替所有直接附属与主控制模块的模块。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3200" dirty="0">
                <a:latin typeface="隶书" pitchFamily="49" charset="-122"/>
                <a:ea typeface="隶书" pitchFamily="49" charset="-122"/>
              </a:rPr>
              <a:t>每次用一个实际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模块代换一个存根程序。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在结合进一个模块的同时进行测试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在不断进行回归测试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5.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重复以上步骤。</a:t>
            </a:r>
          </a:p>
        </p:txBody>
      </p:sp>
    </p:spTree>
    <p:extLst>
      <p:ext uri="{BB962C8B-B14F-4D97-AF65-F5344CB8AC3E}">
        <p14:creationId xmlns:p14="http://schemas.microsoft.com/office/powerpoint/2010/main" val="222558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962141" y="-20538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宽度优先法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12" y="392247"/>
            <a:ext cx="9323512" cy="46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05048" y="771550"/>
            <a:ext cx="81708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    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首先对注册模块进行测试。将登陆模块代换一个存根程序，同时测试上面模块。再将设置模块与功能选择模块代换存根程序，同时测试以上模块，针对新增的功能，用回归测试，检测软件全部功能的代表性用例。再将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修改信息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同步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代换设置模块的存根程序。同时检测以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上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模块。再将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日程功能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待办功能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笔记功能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日记功能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代换存根程序，同时检测以上模块。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275856" y="63525"/>
            <a:ext cx="242924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/>
              <a:t>测试过程</a:t>
            </a:r>
          </a:p>
        </p:txBody>
      </p:sp>
    </p:spTree>
    <p:extLst>
      <p:ext uri="{BB962C8B-B14F-4D97-AF65-F5344CB8AC3E}">
        <p14:creationId xmlns:p14="http://schemas.microsoft.com/office/powerpoint/2010/main" val="111395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275856" y="63525"/>
            <a:ext cx="242924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/>
              <a:t>测试过程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536" y="1203598"/>
            <a:ext cx="85725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   再将修改个性签名模块，修改邮箱模块，修改密码模块依次代换存根程序，同时检测以上模块。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将用户反馈模块，版本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更新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用户信息同步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模块代换存根程序，同时检测以上模块。再将添加模块，删除模块，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查询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代换存根程序，检测以上程序。最后，将所有功能模块结合在一起，进行检测。</a:t>
            </a:r>
          </a:p>
        </p:txBody>
      </p:sp>
    </p:spTree>
    <p:extLst>
      <p:ext uri="{BB962C8B-B14F-4D97-AF65-F5344CB8AC3E}">
        <p14:creationId xmlns:p14="http://schemas.microsoft.com/office/powerpoint/2010/main" val="288141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③ 确认测试情况 </a:t>
            </a:r>
          </a:p>
        </p:txBody>
      </p:sp>
    </p:spTree>
    <p:extLst>
      <p:ext uri="{BB962C8B-B14F-4D97-AF65-F5344CB8AC3E}">
        <p14:creationId xmlns:p14="http://schemas.microsoft.com/office/powerpoint/2010/main" val="235614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47633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Alpha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2018.5.24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地点：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理四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421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人员：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罗雁楠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测试结果：在三位开发人员的“指导下”，该同学对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霸笔笔记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已开发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功能用了一遍，同时仔细审核了一下自己原先的需求定义。认为该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与自己理想需求存在一定的差异。有如下差异：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、界面设计不够理想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 2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时间轴功能仍在开发中 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、仍然存在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部分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功能模块问题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在操作方面，该同学认为还算比较简单，难度不大。</a:t>
            </a:r>
          </a:p>
        </p:txBody>
      </p:sp>
    </p:spTree>
    <p:extLst>
      <p:ext uri="{BB962C8B-B14F-4D97-AF65-F5344CB8AC3E}">
        <p14:creationId xmlns:p14="http://schemas.microsoft.com/office/powerpoint/2010/main" val="3658862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472" y="438286"/>
            <a:ext cx="9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>
                <a:latin typeface="+mn-ea"/>
                <a:ea typeface="+mn-ea"/>
              </a:rPr>
              <a:t>Beta</a:t>
            </a:r>
            <a:endParaRPr lang="zh-CN" altLang="zh-CN" sz="4400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2018.5.22-2018.5.26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方式：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里的用户反馈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人员：部分计算学院大一大二学生，部分外语学院大二学生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测试结果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及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存在的问题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、界面简单，不美观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设置功能中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存在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2870730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④ 白盒测试情况</a:t>
            </a:r>
          </a:p>
        </p:txBody>
      </p:sp>
    </p:spTree>
    <p:extLst>
      <p:ext uri="{BB962C8B-B14F-4D97-AF65-F5344CB8AC3E}">
        <p14:creationId xmlns:p14="http://schemas.microsoft.com/office/powerpoint/2010/main" val="33948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803486" y="2931790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3808" y="123478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806344" y="156363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2658" y="3003798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使用工具及文献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06344" y="2211710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9417" y="163564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9418" y="228371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项目测试情况</a:t>
            </a:r>
          </a:p>
        </p:txBody>
      </p: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1806344" y="3554601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5598" y="361935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绩效考核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7964" y="2353263"/>
            <a:ext cx="4680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注：由于第一次进行</a:t>
            </a:r>
            <a:r>
              <a:rPr lang="en-US" altLang="zh-CN" sz="1050" dirty="0"/>
              <a:t>app</a:t>
            </a:r>
            <a:r>
              <a:rPr lang="zh-CN" altLang="en-US" sz="1050" dirty="0"/>
              <a:t>白盒测试，不是很明白该如何进行</a:t>
            </a:r>
            <a:r>
              <a:rPr lang="en-US" altLang="zh-CN" sz="1050" dirty="0"/>
              <a:t>app</a:t>
            </a:r>
            <a:r>
              <a:rPr lang="zh-CN" altLang="en-US" sz="1050" dirty="0"/>
              <a:t>白盒测试，从网上查找了资料。</a:t>
            </a:r>
            <a:endParaRPr lang="en-US" altLang="zh-CN" sz="1050" dirty="0"/>
          </a:p>
          <a:p>
            <a:r>
              <a:rPr lang="en-US" altLang="zh-CN" sz="1050" dirty="0">
                <a:hlinkClick r:id="rId2"/>
              </a:rPr>
              <a:t>https://www.jianshu.com/p/d2db07709c01</a:t>
            </a:r>
            <a:endParaRPr lang="zh-CN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95486"/>
            <a:ext cx="81369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一：安装、卸载测试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、直接安装：启动和功能点 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、覆盖安装：新版本是否能继承老版本用户数据（比如用户资料、收藏、浏览历史等）</a:t>
            </a:r>
            <a:endParaRPr lang="en-US" altLang="zh-CN" sz="1200" dirty="0"/>
          </a:p>
          <a:p>
            <a:r>
              <a:rPr lang="zh-CN" altLang="en-US" sz="1200" dirty="0"/>
              <a:t>因为还没有新版本，此项待测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、卸载安装：是否能正常卸载，卸载成功后是否可以正常安装使用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  <a:endParaRPr lang="en-US" altLang="zh-CN" sz="1200" dirty="0"/>
          </a:p>
          <a:p>
            <a:r>
              <a:rPr lang="zh-CN" altLang="en-US" sz="1200" b="1" dirty="0"/>
              <a:t>二：升级测试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、升级覆盖安装</a:t>
            </a: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、下载后手动覆盖安装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、跨版本升级、升级后可以正常使用。</a:t>
            </a:r>
            <a:endParaRPr lang="en-US" altLang="zh-CN" sz="1200" dirty="0"/>
          </a:p>
          <a:p>
            <a:r>
              <a:rPr lang="zh-CN" altLang="en-US" sz="1200" dirty="0"/>
              <a:t>未升级，此阶段待测</a:t>
            </a:r>
          </a:p>
          <a:p>
            <a:r>
              <a:rPr lang="zh-CN" altLang="en-US" sz="1200" b="1" dirty="0"/>
              <a:t>三：功能测试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、功能点</a:t>
            </a:r>
            <a:endParaRPr lang="en-US" altLang="zh-CN" sz="1200" dirty="0"/>
          </a:p>
          <a:p>
            <a:r>
              <a:rPr lang="zh-CN" altLang="en-US" sz="1200" dirty="0"/>
              <a:t>可以正常添加删除修改笔记</a:t>
            </a:r>
          </a:p>
          <a:p>
            <a:r>
              <a:rPr lang="zh-CN" altLang="en-US" sz="1200" b="1" dirty="0"/>
              <a:t>四：各种网络状态下进行的测试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、移动：</a:t>
            </a:r>
            <a:r>
              <a:rPr lang="en-US" altLang="zh-CN" sz="1200" dirty="0"/>
              <a:t>2G</a:t>
            </a:r>
            <a:r>
              <a:rPr lang="zh-CN" altLang="en-US" sz="1200" dirty="0"/>
              <a:t>、</a:t>
            </a:r>
            <a:r>
              <a:rPr lang="en-US" altLang="zh-CN" sz="1200" dirty="0"/>
              <a:t>3G</a:t>
            </a:r>
            <a:r>
              <a:rPr lang="zh-CN" altLang="en-US" sz="1200" dirty="0"/>
              <a:t>、</a:t>
            </a:r>
            <a:r>
              <a:rPr lang="en-US" altLang="zh-CN" sz="1200" dirty="0"/>
              <a:t>4G</a:t>
            </a:r>
            <a:br>
              <a:rPr lang="en-US" altLang="zh-CN" sz="1200" dirty="0"/>
            </a:br>
            <a:r>
              <a:rPr lang="en-US" altLang="zh-CN" sz="1200" dirty="0"/>
              <a:t>2</a:t>
            </a:r>
            <a:r>
              <a:rPr lang="zh-CN" altLang="en-US" sz="1200" dirty="0"/>
              <a:t>、联通：</a:t>
            </a:r>
            <a:r>
              <a:rPr lang="en-US" altLang="zh-CN" sz="1200" dirty="0"/>
              <a:t>3G</a:t>
            </a:r>
            <a:r>
              <a:rPr lang="zh-CN" altLang="en-US" sz="1200" dirty="0"/>
              <a:t>、</a:t>
            </a:r>
            <a:r>
              <a:rPr lang="en-US" altLang="zh-CN" sz="1200" dirty="0"/>
              <a:t>4G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wifi</a:t>
            </a:r>
            <a:endParaRPr lang="en-US" altLang="zh-CN" sz="1200" dirty="0"/>
          </a:p>
          <a:p>
            <a:r>
              <a:rPr lang="zh-CN" altLang="en-US" sz="1200" dirty="0"/>
              <a:t>还未开启云服务，暂时不需要网络，即任何情况都可使用</a:t>
            </a:r>
            <a:endParaRPr lang="en-US" altLang="zh-CN" sz="1200" dirty="0"/>
          </a:p>
          <a:p>
            <a:r>
              <a:rPr lang="zh-CN" altLang="en-US" sz="1200" b="1" dirty="0"/>
              <a:t>五： 中断性测试</a:t>
            </a:r>
            <a:endParaRPr lang="zh-CN" altLang="en-US" sz="1200" dirty="0"/>
          </a:p>
          <a:p>
            <a:r>
              <a:rPr lang="zh-CN" altLang="en-US" sz="1200" dirty="0"/>
              <a:t>如突然来电、短信弹出、闹钟、</a:t>
            </a:r>
            <a:r>
              <a:rPr lang="en-US" altLang="zh-CN" sz="1200" dirty="0"/>
              <a:t>QQ</a:t>
            </a:r>
            <a:r>
              <a:rPr lang="zh-CN" altLang="en-US" sz="1200" dirty="0"/>
              <a:t>聊天信息、微信、低电量等是</a:t>
            </a:r>
            <a:r>
              <a:rPr lang="en-US" altLang="zh-CN" sz="1200" dirty="0"/>
              <a:t>app</a:t>
            </a:r>
            <a:r>
              <a:rPr lang="zh-CN" altLang="en-US" sz="1200" dirty="0"/>
              <a:t>能否正常使用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  <a:p>
            <a:r>
              <a:rPr lang="zh-CN" altLang="en-US" sz="1200" b="1" dirty="0"/>
              <a:t>六：</a:t>
            </a:r>
            <a:r>
              <a:rPr lang="en-US" altLang="zh-CN" sz="1200" b="1" dirty="0"/>
              <a:t>app</a:t>
            </a:r>
            <a:r>
              <a:rPr lang="zh-CN" altLang="en-US" sz="1200" b="1" dirty="0"/>
              <a:t>切换测试</a:t>
            </a:r>
            <a:endParaRPr lang="zh-CN" altLang="en-US" sz="1200" dirty="0"/>
          </a:p>
          <a:p>
            <a:r>
              <a:rPr lang="zh-CN" altLang="en-US" sz="1200" dirty="0"/>
              <a:t>最小化、多个</a:t>
            </a:r>
            <a:r>
              <a:rPr lang="en-US" altLang="zh-CN" sz="1200" dirty="0"/>
              <a:t>app</a:t>
            </a:r>
            <a:r>
              <a:rPr lang="zh-CN" altLang="en-US" sz="1200" dirty="0"/>
              <a:t>客户切换、关机、待机后</a:t>
            </a:r>
            <a:r>
              <a:rPr lang="en-US" altLang="zh-CN" sz="1200" dirty="0"/>
              <a:t>app</a:t>
            </a:r>
            <a:r>
              <a:rPr lang="zh-CN" altLang="en-US" sz="1200" dirty="0"/>
              <a:t>能否正常使用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</p:txBody>
      </p:sp>
    </p:spTree>
    <p:extLst>
      <p:ext uri="{BB962C8B-B14F-4D97-AF65-F5344CB8AC3E}">
        <p14:creationId xmlns:p14="http://schemas.microsoft.com/office/powerpoint/2010/main" val="418149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⑤黑盒测试情况</a:t>
            </a:r>
          </a:p>
        </p:txBody>
      </p:sp>
    </p:spTree>
    <p:extLst>
      <p:ext uri="{BB962C8B-B14F-4D97-AF65-F5344CB8AC3E}">
        <p14:creationId xmlns:p14="http://schemas.microsoft.com/office/powerpoint/2010/main" val="57707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>
            <a:spLocks noChangeArrowheads="1"/>
          </p:cNvSpPr>
          <p:nvPr/>
        </p:nvSpPr>
        <p:spPr bwMode="auto">
          <a:xfrm>
            <a:off x="107504" y="411510"/>
            <a:ext cx="1150319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功能的有效性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: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通过操作实际做出的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zh-CN" dirty="0">
                <a:latin typeface="隶书" pitchFamily="49" charset="-122"/>
                <a:ea typeface="隶书" pitchFamily="49" charset="-122"/>
              </a:rPr>
              <a:t>，操作体验各个模块的相关功能</a:t>
            </a:r>
          </a:p>
          <a:p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输入的类型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通过输入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的文本记录</a:t>
            </a:r>
            <a:r>
              <a:rPr lang="zh-CN" altLang="zh-CN" dirty="0">
                <a:latin typeface="隶书" pitchFamily="49" charset="-122"/>
                <a:ea typeface="隶书" pitchFamily="49" charset="-122"/>
              </a:rPr>
              <a:t>看程序是否达成目的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特定的输入数据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在一些的输入点内，通过输入特例值来判断该模块是否有效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系统的承受能力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对数据采集的地方进行大量的数据输入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特殊的组合情况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对一些特殊的输入组合进行检验</a:t>
            </a:r>
          </a:p>
          <a:p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发现的问题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:</a:t>
            </a: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删除记录后无法恢复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账号注册功能仍有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bug</a:t>
            </a: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账号登陆界面可能会有闪退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17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27824" y="699542"/>
            <a:ext cx="1260000" cy="1708160"/>
            <a:chOff x="7272680" y="163564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7272680" y="1976577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7510445" y="163564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347864" y="1203598"/>
            <a:ext cx="3604715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使用工具及文献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3968" y="2859782"/>
            <a:ext cx="4391396" cy="15143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一、开发过程中涉及到的工具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二、参考文献</a:t>
            </a:r>
          </a:p>
        </p:txBody>
      </p:sp>
    </p:spTree>
    <p:extLst>
      <p:ext uri="{BB962C8B-B14F-4D97-AF65-F5344CB8AC3E}">
        <p14:creationId xmlns:p14="http://schemas.microsoft.com/office/powerpoint/2010/main" val="428713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787336"/>
            <a:ext cx="34563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配置管理工具</a:t>
            </a:r>
            <a:r>
              <a:rPr kumimoji="0" lang="en-US" altLang="zh-CN" sz="1600" i="0" u="none" strike="noStrike" kern="8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</a:t>
            </a:r>
            <a:endParaRPr kumimoji="0" lang="zh-CN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项目管理工具</a:t>
            </a:r>
            <a:r>
              <a:rPr kumimoji="0" lang="en-US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Microsoft Project</a:t>
            </a:r>
            <a:endParaRPr kumimoji="0" lang="zh-CN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界面原型设计工具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墨刀</a:t>
            </a:r>
            <a:endParaRPr lang="en-US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绘图工具 亿图图示</a:t>
            </a:r>
            <a:endParaRPr kumimoji="0" lang="en-US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需求分析软件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Rational Rose</a:t>
            </a:r>
            <a:endParaRPr lang="zh-CN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语言编写程序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数据库工具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即将用到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功能测试工具、性能测试工具</a:t>
            </a:r>
            <a:r>
              <a:rPr lang="en-US" altLang="zh-CN" sz="1600" kern="800" spc="1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LoadRunner</a:t>
            </a:r>
            <a:endParaRPr lang="en-US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缺陷跟踪系统工具</a:t>
            </a:r>
            <a:r>
              <a:rPr lang="en-US" altLang="zh-CN" sz="1600" kern="800" spc="1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Bugzilla</a:t>
            </a:r>
            <a:endParaRPr lang="zh-CN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7711" y="2674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参考书籍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711" y="1275606"/>
            <a:ext cx="4608512" cy="261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欧阳燊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 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开发实战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第二版）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清华大学出版社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.2018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巅峰卓越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.Android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应用开发从入门到精通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人民邮电出版社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.2016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张海藩 牟永敏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软件工程导论（第六版）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清华大学出版社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.2013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数据库系统开发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5A3864-AD93-498C-995E-48013AB7161E}"/>
              </a:ext>
            </a:extLst>
          </p:cNvPr>
          <p:cNvSpPr txBox="1"/>
          <p:nvPr/>
        </p:nvSpPr>
        <p:spPr>
          <a:xfrm>
            <a:off x="539552" y="267494"/>
            <a:ext cx="14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800" spc="1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工具</a:t>
            </a:r>
            <a:endParaRPr lang="en-US" altLang="zh-CN" sz="2400" kern="800" spc="100" dirty="0">
              <a:solidFill>
                <a:prstClr val="blac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23768" y="195486"/>
            <a:ext cx="1260000" cy="1708160"/>
            <a:chOff x="5641371" y="55552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5641371" y="92362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5762833" y="55552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695477" y="808862"/>
            <a:ext cx="5188891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项目计划更新及小组评价</a:t>
            </a:r>
          </a:p>
        </p:txBody>
      </p:sp>
    </p:spTree>
    <p:extLst>
      <p:ext uri="{BB962C8B-B14F-4D97-AF65-F5344CB8AC3E}">
        <p14:creationId xmlns:p14="http://schemas.microsoft.com/office/powerpoint/2010/main" val="107126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8676456" cy="4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4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23478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本次作业的小组分工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186625"/>
              </p:ext>
            </p:extLst>
          </p:nvPr>
        </p:nvGraphicFramePr>
        <p:xfrm>
          <a:off x="1907704" y="771550"/>
          <a:ext cx="5405437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文档" r:id="rId5" imgW="5405504" imgH="4308784" progId="Word.Document.12">
                  <p:embed/>
                </p:oleObj>
              </mc:Choice>
              <mc:Fallback>
                <p:oleObj name="文档" r:id="rId5" imgW="5405504" imgH="430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4" y="771550"/>
                        <a:ext cx="5405437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9054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2347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317428"/>
              </p:ext>
            </p:extLst>
          </p:nvPr>
        </p:nvGraphicFramePr>
        <p:xfrm>
          <a:off x="2755900" y="539750"/>
          <a:ext cx="363061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文档" r:id="rId4" imgW="5641479" imgH="6314349" progId="Word.Document.12">
                  <p:embed/>
                </p:oleObj>
              </mc:Choice>
              <mc:Fallback>
                <p:oleObj name="文档" r:id="rId4" imgW="5641479" imgH="63143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55900" y="539750"/>
                        <a:ext cx="363061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31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563586"/>
            <a:ext cx="3122370" cy="16244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ea1ChsPeriod"/>
            </a:pPr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项目背景</a:t>
            </a:r>
            <a:endParaRPr kumimoji="1"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ea1ChsPeriod"/>
            </a:pPr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代码规范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19872" y="431542"/>
            <a:ext cx="1260000" cy="1708160"/>
            <a:chOff x="3155951" y="1698642"/>
            <a:chExt cx="1260000" cy="1708160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3155951" y="20308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3349525" y="1698642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860032" y="515409"/>
            <a:ext cx="3621005" cy="28007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88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项目简介</a:t>
            </a:r>
            <a:endParaRPr lang="en-US" altLang="zh-CN" sz="8800" spc="300" noProof="1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8778" y="190184"/>
            <a:ext cx="5111750" cy="8921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spc="3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      项目背景</a:t>
            </a:r>
            <a:r>
              <a:rPr lang="zh-CN" altLang="en-US" sz="3200" spc="30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altLang="zh-CN" sz="3200" spc="300" dirty="0">
              <a:solidFill>
                <a:schemeClr val="accent2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zh-CN" sz="2000" spc="300" dirty="0">
                <a:solidFill>
                  <a:schemeClr val="accent2"/>
                </a:solidFill>
                <a:latin typeface="+mj-ea"/>
                <a:ea typeface="+mj-ea"/>
              </a:rPr>
              <a:t>   PRODUCT BACKGROUND</a:t>
            </a:r>
            <a:endParaRPr lang="zh-CN" altLang="en-US" sz="2000" spc="300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288" y="1491630"/>
            <a:ext cx="38348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因此我们希望开发一个方便随手记，具有时间轴的功能的软件，可以时刻提醒自己，养成高效率的习惯，也可以防止遗漏事项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75606"/>
            <a:ext cx="3649033" cy="26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55776" y="123478"/>
            <a:ext cx="40324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spc="3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      代码规范</a:t>
            </a:r>
            <a:r>
              <a:rPr lang="zh-CN" altLang="en-US" sz="2800" spc="300" dirty="0">
                <a:solidFill>
                  <a:schemeClr val="accent2"/>
                </a:solidFill>
                <a:latin typeface="+mj-ea"/>
              </a:rPr>
              <a:t> </a:t>
            </a:r>
            <a:endParaRPr lang="en-US" altLang="zh-CN" sz="2800" spc="300" dirty="0">
              <a:solidFill>
                <a:schemeClr val="accent2"/>
              </a:solidFill>
              <a:latin typeface="+mj-ea"/>
            </a:endParaRPr>
          </a:p>
          <a:p>
            <a:pPr>
              <a:defRPr/>
            </a:pPr>
            <a:r>
              <a:rPr lang="en-US" altLang="zh-CN" spc="300" dirty="0">
                <a:solidFill>
                  <a:schemeClr val="accent2"/>
                </a:solidFill>
                <a:latin typeface="+mj-ea"/>
              </a:rPr>
              <a:t>         CODE RULES</a:t>
            </a:r>
            <a:endParaRPr lang="zh-CN" altLang="en-US" spc="300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79512" y="1131590"/>
            <a:ext cx="885698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相关模块的名字统一采用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每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个单词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开始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首字母大写例如：</a:t>
            </a:r>
            <a:r>
              <a:rPr lang="en-US" altLang="zh-CN" sz="2400" dirty="0" err="1">
                <a:latin typeface="隶书" pitchFamily="49" charset="-122"/>
                <a:ea typeface="隶书" pitchFamily="49" charset="-122"/>
              </a:rPr>
              <a:t>addUser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2.If()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后面统一使用大括号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{}</a:t>
            </a: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相关数据名字进行统一比如名字：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name  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密码：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password</a:t>
            </a: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若遇到可能会重复的代码，尽可能编写新的函数进行调用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5.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常量命名全部大写，单词间用下划线隔开</a:t>
            </a:r>
          </a:p>
        </p:txBody>
      </p:sp>
    </p:spTree>
    <p:extLst>
      <p:ext uri="{BB962C8B-B14F-4D97-AF65-F5344CB8AC3E}">
        <p14:creationId xmlns:p14="http://schemas.microsoft.com/office/powerpoint/2010/main" val="343465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059832" y="195486"/>
            <a:ext cx="1260000" cy="1708160"/>
            <a:chOff x="5460070" y="915566"/>
            <a:chExt cx="1260000" cy="1708160"/>
          </a:xfrm>
        </p:grpSpPr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5460070" y="128366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" name="文本框 4"/>
            <p:cNvSpPr txBox="1"/>
            <p:nvPr/>
          </p:nvSpPr>
          <p:spPr>
            <a:xfrm>
              <a:off x="5678655" y="91556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572000" y="634355"/>
            <a:ext cx="3168352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项目测试情况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1360240" y="2139702"/>
            <a:ext cx="4939952" cy="279018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单元测试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集成测试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确认测试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白盒测试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五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黑盒测试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84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5696" y="1088118"/>
            <a:ext cx="5832648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部分测试用例</a:t>
            </a:r>
          </a:p>
        </p:txBody>
      </p:sp>
    </p:spTree>
    <p:extLst>
      <p:ext uri="{BB962C8B-B14F-4D97-AF65-F5344CB8AC3E}">
        <p14:creationId xmlns:p14="http://schemas.microsoft.com/office/powerpoint/2010/main" val="35483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5486"/>
            <a:ext cx="7115100" cy="480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7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1209</Words>
  <Application>Microsoft Office PowerPoint</Application>
  <PresentationFormat>全屏显示(16:9)</PresentationFormat>
  <Paragraphs>165</Paragraphs>
  <Slides>39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1" baseType="lpstr">
      <vt:lpstr>黑体</vt:lpstr>
      <vt:lpstr>楷体</vt:lpstr>
      <vt:lpstr>隶书</vt:lpstr>
      <vt:lpstr>宋体</vt:lpstr>
      <vt:lpstr>微软雅黑</vt:lpstr>
      <vt:lpstr>Arial</vt:lpstr>
      <vt:lpstr>Calibri</vt:lpstr>
      <vt:lpstr>Impact</vt:lpstr>
      <vt:lpstr>Office 主题</vt:lpstr>
      <vt:lpstr>1_Office 主题</vt:lpstr>
      <vt:lpstr>2_Office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kim crayon</cp:lastModifiedBy>
  <cp:revision>224</cp:revision>
  <dcterms:created xsi:type="dcterms:W3CDTF">2014-08-10T04:03:00Z</dcterms:created>
  <dcterms:modified xsi:type="dcterms:W3CDTF">2019-05-25T10:49:22Z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